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7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766" r:id="rId10"/>
    <p:sldId id="767" r:id="rId11"/>
    <p:sldId id="743" r:id="rId12"/>
    <p:sldId id="735" r:id="rId13"/>
    <p:sldId id="738" r:id="rId14"/>
    <p:sldId id="745" r:id="rId15"/>
    <p:sldId id="772" r:id="rId16"/>
    <p:sldId id="737" r:id="rId17"/>
    <p:sldId id="768" r:id="rId18"/>
    <p:sldId id="741" r:id="rId19"/>
    <p:sldId id="774" r:id="rId20"/>
    <p:sldId id="760" r:id="rId21"/>
    <p:sldId id="786" r:id="rId22"/>
    <p:sldId id="775" r:id="rId23"/>
    <p:sldId id="787" r:id="rId24"/>
    <p:sldId id="773" r:id="rId25"/>
    <p:sldId id="769" r:id="rId26"/>
    <p:sldId id="788" r:id="rId27"/>
    <p:sldId id="789" r:id="rId28"/>
    <p:sldId id="792" r:id="rId29"/>
    <p:sldId id="795" r:id="rId30"/>
    <p:sldId id="796" r:id="rId31"/>
    <p:sldId id="790" r:id="rId32"/>
    <p:sldId id="777" r:id="rId33"/>
    <p:sldId id="797" r:id="rId34"/>
    <p:sldId id="794" r:id="rId35"/>
    <p:sldId id="791" r:id="rId36"/>
    <p:sldId id="778" r:id="rId37"/>
    <p:sldId id="779" r:id="rId38"/>
    <p:sldId id="780" r:id="rId39"/>
    <p:sldId id="770" r:id="rId40"/>
    <p:sldId id="759" r:id="rId41"/>
    <p:sldId id="785" r:id="rId42"/>
    <p:sldId id="771" r:id="rId43"/>
    <p:sldId id="798" r:id="rId44"/>
    <p:sldId id="756" r:id="rId45"/>
    <p:sldId id="747" r:id="rId4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8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0000FF"/>
    <a:srgbClr val="7F7F7F"/>
    <a:srgbClr val="0AC200"/>
    <a:srgbClr val="44C404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94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8:07:22.710" idx="6">
    <p:pos x="2949" y="2509"/>
    <p:text>正式表記（大文字・小文字など）を確認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9:29:34.300" idx="7">
    <p:pos x="1650" y="918"/>
    <p:text>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9:29:34.300" idx="7">
    <p:pos x="1767" y="928"/>
    <p:text>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10:07:58.624" idx="8">
    <p:pos x="2666" y="1708"/>
    <p:text>Add link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85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55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96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746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1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62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679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111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44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395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93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9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72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067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chemeClr val="accent4">
              <a:lumMod val="60000"/>
              <a:lumOff val="4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gilealliance.org/deliver-agile-201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gile2018.sched.com/event/EUDp/database-devops-strategies-to-address-devops-last-mile-scott-ambl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gile2018.sched.com/event/EUD7/creating-chaos-engineering-shahzad-zaf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resources/experience-reports/learning-to-experiment/" TargetMode="External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ChristophLucia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deliver:Agile 2018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Big Trends of Agile2018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Scaling Agile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Business Agility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Technologies </a:t>
            </a:r>
            <a:r>
              <a:rPr lang="en-US" altLang="ja-JP" sz="4000" dirty="0" smtClean="0">
                <a:solidFill>
                  <a:srgbClr val="0AC000"/>
                </a:solidFill>
              </a:rPr>
              <a:t>for</a:t>
            </a:r>
            <a:br>
              <a:rPr lang="en-US" altLang="ja-JP" sz="4000" dirty="0" smtClean="0">
                <a:solidFill>
                  <a:srgbClr val="0AC000"/>
                </a:solidFill>
              </a:rPr>
            </a:br>
            <a:r>
              <a:rPr lang="en-US" altLang="ja-JP" sz="4000" dirty="0" smtClean="0">
                <a:solidFill>
                  <a:srgbClr val="0AC000"/>
                </a:solidFill>
              </a:rPr>
              <a:t>Trial </a:t>
            </a:r>
            <a:r>
              <a:rPr lang="en-US" altLang="ja-JP" sz="4000" dirty="0">
                <a:solidFill>
                  <a:srgbClr val="0AC000"/>
                </a:solidFill>
              </a:rPr>
              <a:t>&amp; Errors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Scaling Agile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There are 2 meanings: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>
                <a:solidFill>
                  <a:srgbClr val="0AC000"/>
                </a:solidFill>
              </a:rPr>
              <a:t>S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caling </a:t>
            </a:r>
            <a:r>
              <a:rPr lang="en-US" altLang="ja-JP" sz="3200" u="sng" dirty="0">
                <a:solidFill>
                  <a:srgbClr val="0AC000"/>
                </a:solidFill>
              </a:rPr>
              <a:t>development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teams</a:t>
            </a:r>
            <a:endParaRPr lang="en-US" altLang="ja-JP" sz="3200" u="sng" dirty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Collaboration with remote teams</a:t>
            </a: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Scaling framework (LeSS/SAFe/Nexus)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 smtClean="0">
                <a:solidFill>
                  <a:srgbClr val="0AC000"/>
                </a:solidFill>
              </a:rPr>
              <a:t>Expanding a </a:t>
            </a:r>
            <a:r>
              <a:rPr lang="en-US" altLang="ja-JP" sz="3200" u="sng" dirty="0">
                <a:solidFill>
                  <a:srgbClr val="0AC000"/>
                </a:solidFill>
              </a:rPr>
              <a:t>team to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Including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persons to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product development teams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Beyond 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corporate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level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as a tool for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rgbClr val="FF0000"/>
                </a:solidFill>
              </a:rPr>
              <a:t>Not mature yet: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FF0000"/>
                </a:solidFill>
              </a:rPr>
              <a:t>Has </a:t>
            </a:r>
            <a:r>
              <a:rPr lang="en-US" altLang="ja-JP" sz="3200" dirty="0">
                <a:solidFill>
                  <a:srgbClr val="FF0000"/>
                </a:solidFill>
              </a:rPr>
              <a:t>not reached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 the pragmatic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ideas and practices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0AC000"/>
                </a:solidFill>
              </a:rPr>
              <a:t>Focusing more </a:t>
            </a:r>
            <a:r>
              <a:rPr lang="en-US" altLang="ja-JP" sz="3200" dirty="0">
                <a:solidFill>
                  <a:srgbClr val="0AC000"/>
                </a:solidFill>
              </a:rPr>
              <a:t>on </a:t>
            </a:r>
            <a:r>
              <a:rPr lang="en-US" altLang="ja-JP" sz="3200" dirty="0" smtClean="0">
                <a:solidFill>
                  <a:srgbClr val="0AC000"/>
                </a:solidFill>
              </a:rPr>
              <a:t>outcome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is a good attitude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to overcome the limitation of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Software Development</a:t>
            </a:r>
            <a:endParaRPr lang="ja-JP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0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Database 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BizDevOps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(+ business)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DevSecOps	(+ security)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Continuous Delivery/Deployment</a:t>
            </a:r>
          </a:p>
        </p:txBody>
      </p:sp>
    </p:spTree>
    <p:extLst>
      <p:ext uri="{BB962C8B-B14F-4D97-AF65-F5344CB8AC3E}">
        <p14:creationId xmlns:p14="http://schemas.microsoft.com/office/powerpoint/2010/main" val="1706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We can utilize them for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development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easier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delivering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values to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markets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more quickly</a:t>
            </a: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giving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to 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>
              <a:lnSpc>
                <a:spcPct val="100000"/>
              </a:lnSpc>
              <a:spcAft>
                <a:spcPts val="1200"/>
              </a:spcAft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increasing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0285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Focusing more on outcome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is the biggest trend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of Agile2018</a:t>
            </a:r>
          </a:p>
        </p:txBody>
      </p:sp>
    </p:spTree>
    <p:extLst>
      <p:ext uri="{BB962C8B-B14F-4D97-AF65-F5344CB8AC3E}">
        <p14:creationId xmlns:p14="http://schemas.microsoft.com/office/powerpoint/2010/main" val="1195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Approaches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Technical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Process Approach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000"/>
                </a:solidFill>
              </a:rPr>
              <a:t>Tools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1) </a:t>
            </a:r>
            <a:r>
              <a:rPr lang="en-US" altLang="ja-JP" sz="7200" dirty="0" smtClean="0"/>
              <a:t>Technical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20380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Continuous </a:t>
            </a:r>
            <a:r>
              <a:rPr lang="en-US" altLang="ja-JP" sz="4400" dirty="0"/>
              <a:t>Delivery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800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Scott Ambler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Session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Database DevOps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Strategies: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Vertical Slicing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Clean Architecture/Design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Agile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Modeling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 smtClean="0">
                <a:solidFill>
                  <a:srgbClr val="0AC000"/>
                </a:solidFill>
              </a:rPr>
              <a:t>Refactoring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en-US" altLang="ja-JP" sz="2200" dirty="0">
                <a:solidFill>
                  <a:srgbClr val="0AC000"/>
                </a:solidFill>
              </a:rPr>
              <a:t>Regression </a:t>
            </a:r>
            <a:r>
              <a:rPr lang="en-US" altLang="ja-JP" sz="2200" dirty="0" smtClean="0">
                <a:solidFill>
                  <a:srgbClr val="0AC000"/>
                </a:solidFill>
              </a:rPr>
              <a:t>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Continuous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Database </a:t>
            </a:r>
            <a:r>
              <a:rPr lang="en-US" altLang="ja-JP" sz="2200" dirty="0" smtClean="0">
                <a:solidFill>
                  <a:srgbClr val="0AC000"/>
                </a:solidFill>
              </a:rPr>
              <a:t>Integration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Config Management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Operational DB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Monitoring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2386800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Shahzad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Zafar</a:t>
            </a:r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Session Info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400" dirty="0" smtClean="0"/>
              <a:t>Chaos Engineering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Start from </a:t>
            </a:r>
            <a:r>
              <a:rPr lang="en-US" altLang="ja-JP" sz="2200" dirty="0" smtClean="0">
                <a:solidFill>
                  <a:srgbClr val="0AC000"/>
                </a:solidFill>
              </a:rPr>
              <a:t>hypothesis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Prioritize </a:t>
            </a: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actions</a:t>
            </a:r>
            <a:b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based </a:t>
            </a:r>
            <a:r>
              <a:rPr lang="en-US" altLang="ja-JP" sz="2200" dirty="0">
                <a:solidFill>
                  <a:schemeClr val="bg1">
                    <a:lumMod val="50000"/>
                  </a:schemeClr>
                </a:solidFill>
              </a:rPr>
              <a:t>on risks</a:t>
            </a:r>
            <a:endParaRPr lang="en-US" altLang="ja-JP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Real experiments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e.g.) Failure of LB</a:t>
            </a:r>
          </a:p>
          <a:p>
            <a:pPr marL="182563" indent="-182563">
              <a:buFont typeface="Arial" charset="0"/>
              <a:buChar char="•"/>
            </a:pPr>
            <a:r>
              <a:rPr lang="en-US" altLang="ja-JP" sz="2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200" dirty="0" smtClean="0">
                <a:solidFill>
                  <a:srgbClr val="0AC000"/>
                </a:solidFill>
              </a:rPr>
              <a:t>Scaling beyond </a:t>
            </a:r>
            <a:r>
              <a:rPr lang="en-US" altLang="ja-JP" sz="2200" dirty="0">
                <a:solidFill>
                  <a:srgbClr val="0AC000"/>
                </a:solidFill>
              </a:rPr>
              <a:t>a t</a:t>
            </a:r>
            <a:r>
              <a:rPr lang="en-US" altLang="ja-JP" sz="2200" dirty="0" smtClean="0">
                <a:solidFill>
                  <a:srgbClr val="0AC000"/>
                </a:solidFill>
              </a:rPr>
              <a:t>eam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2386800"/>
            <a:ext cx="4001679" cy="30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/>
              <a:t>2) Process</a:t>
            </a:r>
            <a:br>
              <a:rPr lang="en-US" altLang="ja-JP" sz="7200" dirty="0" smtClean="0"/>
            </a:br>
            <a:r>
              <a:rPr lang="en-US" altLang="ja-JP" sz="7200" dirty="0" smtClean="0"/>
              <a:t>Approach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2943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Metrics (Agile Data)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Troy Magennis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8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Mob Programming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Embrace Keybind</a:t>
            </a:r>
          </a:p>
        </p:txBody>
      </p:sp>
    </p:spTree>
    <p:extLst>
      <p:ext uri="{BB962C8B-B14F-4D97-AF65-F5344CB8AC3E}">
        <p14:creationId xmlns:p14="http://schemas.microsoft.com/office/powerpoint/2010/main" val="10694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Chris Lucian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Hunter Industries, Inc.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altLang="ja-JP" sz="4400" dirty="0" smtClean="0"/>
              <a:t>Learning to Experiment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tx2"/>
            </a:solidFill>
          </a:ln>
        </p:spPr>
        <p:txBody>
          <a:bodyPr anchor="ctr">
            <a:noAutofit/>
          </a:bodyPr>
          <a:lstStyle/>
          <a:p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Paper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ja-JP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Scale teams (mobs)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Make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</a:rPr>
              <a:t>experiments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easier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CD for DB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 schema</a:t>
            </a:r>
          </a:p>
          <a:p>
            <a:pPr marL="857237" lvl="1" indent="-3429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 for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Stored Procedure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2400" dirty="0" smtClean="0">
                <a:solidFill>
                  <a:srgbClr val="0AC000"/>
                </a:solidFill>
              </a:rPr>
              <a:t>Impact to outcome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2" y="2386511"/>
            <a:ext cx="4017754" cy="3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/>
              <a:t>3</a:t>
            </a:r>
            <a:r>
              <a:rPr lang="en-US" altLang="ja-JP" sz="7200" dirty="0" smtClean="0"/>
              <a:t>) Tools</a:t>
            </a:r>
            <a:endParaRPr kumimoji="1" lang="ja-JP" altLang="en-US" sz="7200"/>
          </a:p>
        </p:txBody>
      </p:sp>
    </p:spTree>
    <p:extLst>
      <p:ext uri="{BB962C8B-B14F-4D97-AF65-F5344CB8AC3E}">
        <p14:creationId xmlns:p14="http://schemas.microsoft.com/office/powerpoint/2010/main" val="11449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Portfolio Dashboard Poker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start/facilitate communication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ith prepared/often-used ideas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14525"/>
            <a:ext cx="3851999" cy="28809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51" y="3214525"/>
            <a:ext cx="3851999" cy="288097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474649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Scenarios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935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1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Wisdom of Crowds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gather ideas widely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from different contexts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4" y="2855500"/>
            <a:ext cx="2430000" cy="32399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87" y="2855499"/>
            <a:ext cx="2430000" cy="32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0" y="2855499"/>
            <a:ext cx="2430000" cy="324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66824" y="6096177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Problems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92000" y="609549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20350" y="6075998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en-US" altLang="ja-JP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Analysis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39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impact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based on “Psychological Safety”</a:t>
            </a:r>
          </a:p>
          <a:p>
            <a:pPr marL="14288" lvl="1" indent="0" algn="ctr">
              <a:buNone/>
            </a:pP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3 bases</a:t>
            </a:r>
            <a:endParaRPr lang="en-US" altLang="ja-JP" sz="3200" dirty="0">
              <a:solidFill>
                <a:srgbClr val="0AC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1550207" y="5816271"/>
            <a:ext cx="1800000" cy="54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Tech</a:t>
            </a: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3672000" y="5816271"/>
            <a:ext cx="1800000" cy="54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Process</a:t>
            </a:r>
          </a:p>
        </p:txBody>
      </p:sp>
      <p:pic>
        <p:nvPicPr>
          <p:cNvPr id="7" name="図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0" y="3296271"/>
            <a:ext cx="2520000" cy="2520000"/>
          </a:xfrm>
          <a:prstGeom prst="rect">
            <a:avLst/>
          </a:prstGeom>
          <a:ln>
            <a:noFill/>
          </a:ln>
        </p:spPr>
      </p:pic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5793793" y="5816271"/>
            <a:ext cx="1800000" cy="55918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593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Radical Change for Testers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Developer Testing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Testers will disappear</a:t>
            </a:r>
          </a:p>
        </p:txBody>
      </p:sp>
    </p:spTree>
    <p:extLst>
      <p:ext uri="{BB962C8B-B14F-4D97-AF65-F5344CB8AC3E}">
        <p14:creationId xmlns:p14="http://schemas.microsoft.com/office/powerpoint/2010/main" val="8991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 &amp; Quality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r>
              <a:rPr lang="ja-JP" altLang="en-US"/>
              <a:t>大概のことは既にやっている！ </a:t>
            </a:r>
          </a:p>
          <a:p>
            <a:r>
              <a:rPr lang="en-US" altLang="ja-JP" dirty="0"/>
              <a:t>Developer Testing </a:t>
            </a:r>
          </a:p>
          <a:p>
            <a:r>
              <a:rPr lang="en-US" altLang="ja-JP" dirty="0"/>
              <a:t>Code Review by Testers </a:t>
            </a:r>
          </a:p>
          <a:p>
            <a:r>
              <a:rPr lang="en-US" altLang="ja-JP" dirty="0"/>
              <a:t>Facilitation </a:t>
            </a:r>
          </a:p>
          <a:p>
            <a:r>
              <a:rPr lang="en-US" altLang="ja-JP" dirty="0"/>
              <a:t>BDD </a:t>
            </a: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937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Engineering + Scale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MVP + Portfolio Management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Money as Enterprise Metrics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Projects Are Evil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Latest Trends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Mob Programming </a:t>
            </a:r>
          </a:p>
        </p:txBody>
      </p:sp>
    </p:spTree>
    <p:extLst>
      <p:ext uri="{BB962C8B-B14F-4D97-AF65-F5344CB8AC3E}">
        <p14:creationId xmlns:p14="http://schemas.microsoft.com/office/powerpoint/2010/main" val="4582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 dirty="0"/>
              <a:t>1. Moving toward business clearly </a:t>
            </a:r>
          </a:p>
          <a:p>
            <a:r>
              <a:rPr lang="en-US" altLang="ja-JP" sz="2400" dirty="0"/>
              <a:t>Development -&gt; QA/PDM -&gt; Company-wide 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Utilize </a:t>
            </a:r>
            <a:r>
              <a:rPr lang="en-US" altLang="ja-JP" sz="2400" dirty="0" smtClean="0"/>
              <a:t>technologies for </a:t>
            </a:r>
            <a:endParaRPr lang="en-US" altLang="ja-JP" sz="2400" dirty="0"/>
          </a:p>
          <a:p>
            <a:r>
              <a:rPr lang="en-US" altLang="ja-JP" sz="2400" dirty="0" smtClean="0"/>
              <a:t>outcome/value</a:t>
            </a:r>
            <a:endParaRPr lang="en-US" altLang="ja-JP" sz="2400" dirty="0"/>
          </a:p>
          <a:p>
            <a:r>
              <a:rPr lang="en-US" altLang="ja-JP" sz="2400" dirty="0" smtClean="0"/>
              <a:t>tools </a:t>
            </a:r>
            <a:r>
              <a:rPr lang="en-US" altLang="ja-JP" sz="2400" dirty="0"/>
              <a:t>for trial &amp; error </a:t>
            </a:r>
          </a:p>
          <a:p>
            <a:endParaRPr lang="en-US" altLang="ja-JP" sz="2400" dirty="0"/>
          </a:p>
          <a:p>
            <a:r>
              <a:rPr lang="en-US" altLang="ja-JP" sz="2400" dirty="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3109</TotalTime>
  <Words>1075</Words>
  <Application>Microsoft Macintosh PowerPoint</Application>
  <PresentationFormat>画面に合わせる (4:3)</PresentationFormat>
  <Paragraphs>497</Paragraphs>
  <Slides>44</Slides>
  <Notes>36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44</vt:i4>
      </vt:variant>
    </vt:vector>
  </HeadingPairs>
  <TitlesOfParts>
    <vt:vector size="53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 of Agile2018</vt:lpstr>
      <vt:lpstr>1) Scaling Agile</vt:lpstr>
      <vt:lpstr>2) Business Agility</vt:lpstr>
      <vt:lpstr>2) Business Agility</vt:lpstr>
      <vt:lpstr>3) Tech for Trial &amp; Errors</vt:lpstr>
      <vt:lpstr>3) Tech for Trial &amp; Errors</vt:lpstr>
      <vt:lpstr>Summary</vt:lpstr>
      <vt:lpstr>PowerPoint プレゼンテーション</vt:lpstr>
      <vt:lpstr>3 Approaches</vt:lpstr>
      <vt:lpstr>1) Technical Approach</vt:lpstr>
      <vt:lpstr>Continuous Delivery</vt:lpstr>
      <vt:lpstr>Database DevOps</vt:lpstr>
      <vt:lpstr>Chaos Engineering</vt:lpstr>
      <vt:lpstr>2) Process Approach</vt:lpstr>
      <vt:lpstr>Metrics (Agile Data)</vt:lpstr>
      <vt:lpstr>Mob Programming</vt:lpstr>
      <vt:lpstr>Learning to Experiment</vt:lpstr>
      <vt:lpstr>3) Tools</vt:lpstr>
      <vt:lpstr>Portfolio Dashboard Poker</vt:lpstr>
      <vt:lpstr>Wisdom of Crowds</vt:lpstr>
      <vt:lpstr>Summary</vt:lpstr>
      <vt:lpstr>PowerPoint プレゼンテーション</vt:lpstr>
      <vt:lpstr>Radical Change for Testers</vt:lpstr>
      <vt:lpstr>Testing &amp; Quality</vt:lpstr>
      <vt:lpstr>PowerPoint プレゼンテーション</vt:lpstr>
      <vt:lpstr>My Motivation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5436</cp:revision>
  <dcterms:created xsi:type="dcterms:W3CDTF">2016-11-21T06:16:44Z</dcterms:created>
  <dcterms:modified xsi:type="dcterms:W3CDTF">2018-08-11T01:44:34Z</dcterms:modified>
</cp:coreProperties>
</file>